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70" r:id="rId4"/>
    <p:sldId id="271" r:id="rId5"/>
    <p:sldId id="269" r:id="rId6"/>
    <p:sldId id="272" r:id="rId7"/>
    <p:sldId id="257" r:id="rId8"/>
    <p:sldId id="277" r:id="rId9"/>
    <p:sldId id="258" r:id="rId10"/>
    <p:sldId id="259" r:id="rId11"/>
    <p:sldId id="273" r:id="rId12"/>
    <p:sldId id="274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76" r:id="rId22"/>
    <p:sldId id="26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2C118-46E6-4A98-8DBB-B508051AD595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E98EC9-A394-4F69-BD83-8E94136DAE54}">
      <dgm:prSet phldrT="[Text]"/>
      <dgm:spPr/>
      <dgm:t>
        <a:bodyPr/>
        <a:lstStyle/>
        <a:p>
          <a:r>
            <a:rPr lang="en-US" dirty="0" smtClean="0"/>
            <a:t>Initial Clinic Visit</a:t>
          </a:r>
          <a:endParaRPr lang="en-US" dirty="0"/>
        </a:p>
      </dgm:t>
    </dgm:pt>
    <dgm:pt modelId="{1B33B544-3ECC-4E1E-8BAC-83EBB26E2DED}" type="parTrans" cxnId="{028F7ADF-84FC-419E-8703-8FE5B478DCBB}">
      <dgm:prSet/>
      <dgm:spPr/>
      <dgm:t>
        <a:bodyPr/>
        <a:lstStyle/>
        <a:p>
          <a:endParaRPr lang="en-US"/>
        </a:p>
      </dgm:t>
    </dgm:pt>
    <dgm:pt modelId="{D6073A98-BCF5-443A-9D10-A7A386F072E5}" type="sibTrans" cxnId="{028F7ADF-84FC-419E-8703-8FE5B478DCBB}">
      <dgm:prSet/>
      <dgm:spPr/>
      <dgm:t>
        <a:bodyPr/>
        <a:lstStyle/>
        <a:p>
          <a:endParaRPr lang="en-US"/>
        </a:p>
      </dgm:t>
    </dgm:pt>
    <dgm:pt modelId="{3CFF5018-8D79-44F5-ADA4-08722130E419}">
      <dgm:prSet phldrT="[Text]"/>
      <dgm:spPr/>
      <dgm:t>
        <a:bodyPr/>
        <a:lstStyle/>
        <a:p>
          <a:r>
            <a:rPr lang="en-US" dirty="0" smtClean="0"/>
            <a:t>Insurance Approval</a:t>
          </a:r>
          <a:endParaRPr lang="en-US" dirty="0"/>
        </a:p>
      </dgm:t>
    </dgm:pt>
    <dgm:pt modelId="{4565CBD3-BB2F-4C79-B55E-27517F83486C}" type="parTrans" cxnId="{60BA8962-BDAE-44FF-9BC0-F50906464DA9}">
      <dgm:prSet/>
      <dgm:spPr/>
      <dgm:t>
        <a:bodyPr/>
        <a:lstStyle/>
        <a:p>
          <a:endParaRPr lang="en-US"/>
        </a:p>
      </dgm:t>
    </dgm:pt>
    <dgm:pt modelId="{1B6093D4-F53A-420F-A20E-CBF7C3ACA6B1}" type="sibTrans" cxnId="{60BA8962-BDAE-44FF-9BC0-F50906464DA9}">
      <dgm:prSet/>
      <dgm:spPr/>
      <dgm:t>
        <a:bodyPr/>
        <a:lstStyle/>
        <a:p>
          <a:endParaRPr lang="en-US"/>
        </a:p>
      </dgm:t>
    </dgm:pt>
    <dgm:pt modelId="{814EA4A4-EB93-46FC-B5E6-7B4474BEC972}">
      <dgm:prSet phldrT="[Text]"/>
      <dgm:spPr/>
      <dgm:t>
        <a:bodyPr/>
        <a:lstStyle/>
        <a:p>
          <a:r>
            <a:rPr lang="en-US" dirty="0" smtClean="0"/>
            <a:t>Review Records</a:t>
          </a:r>
          <a:endParaRPr lang="en-US" dirty="0"/>
        </a:p>
      </dgm:t>
    </dgm:pt>
    <dgm:pt modelId="{2FA5C076-B425-4863-8F7F-FA8690111BC0}" type="parTrans" cxnId="{6245956A-4401-4C06-A9F4-E530624B5866}">
      <dgm:prSet/>
      <dgm:spPr/>
      <dgm:t>
        <a:bodyPr/>
        <a:lstStyle/>
        <a:p>
          <a:endParaRPr lang="en-US"/>
        </a:p>
      </dgm:t>
    </dgm:pt>
    <dgm:pt modelId="{530FA5CF-2307-49F6-BBB6-1FDD050E70E5}" type="sibTrans" cxnId="{6245956A-4401-4C06-A9F4-E530624B5866}">
      <dgm:prSet/>
      <dgm:spPr/>
      <dgm:t>
        <a:bodyPr/>
        <a:lstStyle/>
        <a:p>
          <a:endParaRPr lang="en-US"/>
        </a:p>
      </dgm:t>
    </dgm:pt>
    <dgm:pt modelId="{7939692C-A35A-4B52-81D5-66E26804309D}">
      <dgm:prSet phldrT="[Text]"/>
      <dgm:spPr/>
      <dgm:t>
        <a:bodyPr/>
        <a:lstStyle/>
        <a:p>
          <a:r>
            <a:rPr lang="en-US" dirty="0" smtClean="0"/>
            <a:t>?Absolute Rule Outs</a:t>
          </a:r>
          <a:endParaRPr lang="en-US" dirty="0"/>
        </a:p>
      </dgm:t>
    </dgm:pt>
    <dgm:pt modelId="{A78D4E8D-D423-49D7-8414-F77B0C85981D}" type="parTrans" cxnId="{3E258AAB-15FF-4CF6-ADA3-46EF81B75CC4}">
      <dgm:prSet/>
      <dgm:spPr/>
      <dgm:t>
        <a:bodyPr/>
        <a:lstStyle/>
        <a:p>
          <a:endParaRPr lang="en-US"/>
        </a:p>
      </dgm:t>
    </dgm:pt>
    <dgm:pt modelId="{3F35D51B-56F2-4ED2-A16D-F21D03AB5670}" type="sibTrans" cxnId="{3E258AAB-15FF-4CF6-ADA3-46EF81B75CC4}">
      <dgm:prSet/>
      <dgm:spPr/>
      <dgm:t>
        <a:bodyPr/>
        <a:lstStyle/>
        <a:p>
          <a:endParaRPr lang="en-US"/>
        </a:p>
      </dgm:t>
    </dgm:pt>
    <dgm:pt modelId="{736B9436-F651-48F7-A428-5EE3BCD3D231}" type="pres">
      <dgm:prSet presAssocID="{AE52C118-46E6-4A98-8DBB-B508051AD59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DF9861-17A4-4DFE-A1E2-81942DD81035}" type="pres">
      <dgm:prSet presAssocID="{83E98EC9-A394-4F69-BD83-8E94136DAE54}" presName="composite" presStyleCnt="0"/>
      <dgm:spPr/>
    </dgm:pt>
    <dgm:pt modelId="{80BFA186-41E6-41BE-88CD-B0C39D1B309E}" type="pres">
      <dgm:prSet presAssocID="{83E98EC9-A394-4F69-BD83-8E94136DAE54}" presName="ParentAccent1" presStyleLbl="alignNode1" presStyleIdx="0" presStyleCnt="34"/>
      <dgm:spPr/>
    </dgm:pt>
    <dgm:pt modelId="{41647038-79E7-49F9-BCE4-65DCD7376470}" type="pres">
      <dgm:prSet presAssocID="{83E98EC9-A394-4F69-BD83-8E94136DAE54}" presName="ParentAccent2" presStyleLbl="alignNode1" presStyleIdx="1" presStyleCnt="34"/>
      <dgm:spPr/>
    </dgm:pt>
    <dgm:pt modelId="{3EE29C6B-2F22-49A2-92D5-900FE9E23C8C}" type="pres">
      <dgm:prSet presAssocID="{83E98EC9-A394-4F69-BD83-8E94136DAE54}" presName="ParentAccent3" presStyleLbl="alignNode1" presStyleIdx="2" presStyleCnt="34"/>
      <dgm:spPr/>
    </dgm:pt>
    <dgm:pt modelId="{51B1C638-6314-462E-B9DC-F1B487D766EC}" type="pres">
      <dgm:prSet presAssocID="{83E98EC9-A394-4F69-BD83-8E94136DAE54}" presName="ParentAccent4" presStyleLbl="alignNode1" presStyleIdx="3" presStyleCnt="34"/>
      <dgm:spPr/>
    </dgm:pt>
    <dgm:pt modelId="{49F09CB1-4043-4604-B711-5A90CAA32C85}" type="pres">
      <dgm:prSet presAssocID="{83E98EC9-A394-4F69-BD83-8E94136DAE54}" presName="ParentAccent5" presStyleLbl="alignNode1" presStyleIdx="4" presStyleCnt="34"/>
      <dgm:spPr/>
    </dgm:pt>
    <dgm:pt modelId="{CBF01BF6-B8CF-4263-B6A9-BE1AEA15C542}" type="pres">
      <dgm:prSet presAssocID="{83E98EC9-A394-4F69-BD83-8E94136DAE54}" presName="ParentAccent6" presStyleLbl="alignNode1" presStyleIdx="5" presStyleCnt="34"/>
      <dgm:spPr/>
    </dgm:pt>
    <dgm:pt modelId="{1888095B-152C-4C50-AAF9-D77DFCE12774}" type="pres">
      <dgm:prSet presAssocID="{83E98EC9-A394-4F69-BD83-8E94136DAE54}" presName="ParentAccent7" presStyleLbl="alignNode1" presStyleIdx="6" presStyleCnt="34"/>
      <dgm:spPr/>
    </dgm:pt>
    <dgm:pt modelId="{04A75F7B-A909-474A-A795-83F7A810D55E}" type="pres">
      <dgm:prSet presAssocID="{83E98EC9-A394-4F69-BD83-8E94136DAE54}" presName="ParentAccent8" presStyleLbl="alignNode1" presStyleIdx="7" presStyleCnt="34"/>
      <dgm:spPr/>
    </dgm:pt>
    <dgm:pt modelId="{5942587A-4CCE-4FBB-8B2A-84D450CF8A7F}" type="pres">
      <dgm:prSet presAssocID="{83E98EC9-A394-4F69-BD83-8E94136DAE54}" presName="ParentAccent9" presStyleLbl="alignNode1" presStyleIdx="8" presStyleCnt="34"/>
      <dgm:spPr/>
    </dgm:pt>
    <dgm:pt modelId="{3E8F56BA-80B9-4087-A218-B2FC53003EBD}" type="pres">
      <dgm:prSet presAssocID="{83E98EC9-A394-4F69-BD83-8E94136DAE54}" presName="ParentAccent10" presStyleLbl="alignNode1" presStyleIdx="9" presStyleCnt="34"/>
      <dgm:spPr/>
    </dgm:pt>
    <dgm:pt modelId="{FDC9D24E-5C6E-43A0-A23F-5B3B1DBFFF04}" type="pres">
      <dgm:prSet presAssocID="{83E98EC9-A394-4F69-BD83-8E94136DAE54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7E43A-CD32-4F56-86BF-C5EB23083ECA}" type="pres">
      <dgm:prSet presAssocID="{3CFF5018-8D79-44F5-ADA4-08722130E419}" presName="Child1Accent1" presStyleLbl="alignNode1" presStyleIdx="11" presStyleCnt="34"/>
      <dgm:spPr/>
    </dgm:pt>
    <dgm:pt modelId="{B4ACE211-8090-470D-AC93-1005E1E54BFB}" type="pres">
      <dgm:prSet presAssocID="{3CFF5018-8D79-44F5-ADA4-08722130E419}" presName="Child1Accent2" presStyleLbl="alignNode1" presStyleIdx="12" presStyleCnt="34"/>
      <dgm:spPr/>
    </dgm:pt>
    <dgm:pt modelId="{5E6FDF27-12F6-4E96-96D1-F3159BBED3D6}" type="pres">
      <dgm:prSet presAssocID="{3CFF5018-8D79-44F5-ADA4-08722130E419}" presName="Child1Accent3" presStyleLbl="alignNode1" presStyleIdx="13" presStyleCnt="34"/>
      <dgm:spPr/>
    </dgm:pt>
    <dgm:pt modelId="{11AAA325-8723-41CF-AAA9-D80E89A1647D}" type="pres">
      <dgm:prSet presAssocID="{3CFF5018-8D79-44F5-ADA4-08722130E419}" presName="Child1Accent4" presStyleLbl="alignNode1" presStyleIdx="14" presStyleCnt="34"/>
      <dgm:spPr/>
    </dgm:pt>
    <dgm:pt modelId="{44459264-68C6-46C4-998F-0E2CBEB7A0C3}" type="pres">
      <dgm:prSet presAssocID="{3CFF5018-8D79-44F5-ADA4-08722130E419}" presName="Child1Accent5" presStyleLbl="alignNode1" presStyleIdx="15" presStyleCnt="34"/>
      <dgm:spPr/>
    </dgm:pt>
    <dgm:pt modelId="{2536B275-6579-4690-8A15-56E921C476C6}" type="pres">
      <dgm:prSet presAssocID="{3CFF5018-8D79-44F5-ADA4-08722130E419}" presName="Child1Accent6" presStyleLbl="alignNode1" presStyleIdx="16" presStyleCnt="34"/>
      <dgm:spPr/>
    </dgm:pt>
    <dgm:pt modelId="{43EF99F4-D4C4-4D0E-9A82-711CDF6F4C3E}" type="pres">
      <dgm:prSet presAssocID="{3CFF5018-8D79-44F5-ADA4-08722130E419}" presName="Child1Accent7" presStyleLbl="alignNode1" presStyleIdx="17" presStyleCnt="34"/>
      <dgm:spPr/>
    </dgm:pt>
    <dgm:pt modelId="{DDFDC738-311B-4EFC-A008-A8709A030A86}" type="pres">
      <dgm:prSet presAssocID="{3CFF5018-8D79-44F5-ADA4-08722130E419}" presName="Child1Accent8" presStyleLbl="alignNode1" presStyleIdx="18" presStyleCnt="34"/>
      <dgm:spPr/>
    </dgm:pt>
    <dgm:pt modelId="{C3D9F5C6-36A8-48EC-BBFB-8617FAC3F914}" type="pres">
      <dgm:prSet presAssocID="{3CFF5018-8D79-44F5-ADA4-08722130E419}" presName="Child1Accent9" presStyleLbl="alignNode1" presStyleIdx="19" presStyleCnt="34"/>
      <dgm:spPr/>
    </dgm:pt>
    <dgm:pt modelId="{AE1FF19C-6D16-4705-8A73-E0B759ACBDE3}" type="pres">
      <dgm:prSet presAssocID="{3CFF5018-8D79-44F5-ADA4-08722130E419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DEA3C-75AA-4BCD-8953-C84ACFF980DB}" type="pres">
      <dgm:prSet presAssocID="{814EA4A4-EB93-46FC-B5E6-7B4474BEC972}" presName="Child2Accent1" presStyleLbl="alignNode1" presStyleIdx="20" presStyleCnt="34"/>
      <dgm:spPr/>
    </dgm:pt>
    <dgm:pt modelId="{77FE8951-94B3-4438-AE52-1AFDC3C4A8F1}" type="pres">
      <dgm:prSet presAssocID="{814EA4A4-EB93-46FC-B5E6-7B4474BEC972}" presName="Child2Accent2" presStyleLbl="alignNode1" presStyleIdx="21" presStyleCnt="34"/>
      <dgm:spPr/>
    </dgm:pt>
    <dgm:pt modelId="{85D6ACC6-7BD5-4435-8C08-20E35EFC1C22}" type="pres">
      <dgm:prSet presAssocID="{814EA4A4-EB93-46FC-B5E6-7B4474BEC972}" presName="Child2Accent3" presStyleLbl="alignNode1" presStyleIdx="22" presStyleCnt="34"/>
      <dgm:spPr/>
    </dgm:pt>
    <dgm:pt modelId="{3E1C1368-34DE-4BF6-927F-92B508B0A32E}" type="pres">
      <dgm:prSet presAssocID="{814EA4A4-EB93-46FC-B5E6-7B4474BEC972}" presName="Child2Accent4" presStyleLbl="alignNode1" presStyleIdx="23" presStyleCnt="34"/>
      <dgm:spPr/>
    </dgm:pt>
    <dgm:pt modelId="{33F0CC60-19EF-47DA-8594-BC46BD7019A8}" type="pres">
      <dgm:prSet presAssocID="{814EA4A4-EB93-46FC-B5E6-7B4474BEC972}" presName="Child2Accent5" presStyleLbl="alignNode1" presStyleIdx="24" presStyleCnt="34"/>
      <dgm:spPr/>
    </dgm:pt>
    <dgm:pt modelId="{2C433EE6-98F6-4A91-B0C1-730D21C1F5B0}" type="pres">
      <dgm:prSet presAssocID="{814EA4A4-EB93-46FC-B5E6-7B4474BEC972}" presName="Child2Accent6" presStyleLbl="alignNode1" presStyleIdx="25" presStyleCnt="34"/>
      <dgm:spPr/>
    </dgm:pt>
    <dgm:pt modelId="{4CF8447F-1370-465A-9F6F-AF4B9806410C}" type="pres">
      <dgm:prSet presAssocID="{814EA4A4-EB93-46FC-B5E6-7B4474BEC972}" presName="Child2Accent7" presStyleLbl="alignNode1" presStyleIdx="26" presStyleCnt="34"/>
      <dgm:spPr/>
    </dgm:pt>
    <dgm:pt modelId="{0CF27A8C-FE6D-4DF2-B4A7-87C10A4D1D81}" type="pres">
      <dgm:prSet presAssocID="{814EA4A4-EB93-46FC-B5E6-7B4474BEC97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EC79E-023A-45F0-9E2E-29E299DA4424}" type="pres">
      <dgm:prSet presAssocID="{7939692C-A35A-4B52-81D5-66E26804309D}" presName="Child3Accent1" presStyleLbl="alignNode1" presStyleIdx="27" presStyleCnt="34"/>
      <dgm:spPr/>
    </dgm:pt>
    <dgm:pt modelId="{F2A2ADCE-2532-4292-9AB3-6F20F379C168}" type="pres">
      <dgm:prSet presAssocID="{7939692C-A35A-4B52-81D5-66E26804309D}" presName="Child3Accent2" presStyleLbl="alignNode1" presStyleIdx="28" presStyleCnt="34"/>
      <dgm:spPr/>
    </dgm:pt>
    <dgm:pt modelId="{4758D060-0B57-4225-B86E-3DEDAA162512}" type="pres">
      <dgm:prSet presAssocID="{7939692C-A35A-4B52-81D5-66E26804309D}" presName="Child3Accent3" presStyleLbl="alignNode1" presStyleIdx="29" presStyleCnt="34"/>
      <dgm:spPr/>
    </dgm:pt>
    <dgm:pt modelId="{F038665F-99FE-4B3B-A075-4F59F59D46AA}" type="pres">
      <dgm:prSet presAssocID="{7939692C-A35A-4B52-81D5-66E26804309D}" presName="Child3Accent4" presStyleLbl="alignNode1" presStyleIdx="30" presStyleCnt="34"/>
      <dgm:spPr/>
    </dgm:pt>
    <dgm:pt modelId="{1C5D05E1-EFED-4CE6-A258-34783E9F9F97}" type="pres">
      <dgm:prSet presAssocID="{7939692C-A35A-4B52-81D5-66E26804309D}" presName="Child3Accent5" presStyleLbl="alignNode1" presStyleIdx="31" presStyleCnt="34"/>
      <dgm:spPr/>
    </dgm:pt>
    <dgm:pt modelId="{741725C6-7CEF-4889-8F6D-E9293047834E}" type="pres">
      <dgm:prSet presAssocID="{7939692C-A35A-4B52-81D5-66E26804309D}" presName="Child3Accent6" presStyleLbl="alignNode1" presStyleIdx="32" presStyleCnt="34"/>
      <dgm:spPr/>
    </dgm:pt>
    <dgm:pt modelId="{5210D0CD-D1C8-4F89-925B-660AD77F2403}" type="pres">
      <dgm:prSet presAssocID="{7939692C-A35A-4B52-81D5-66E26804309D}" presName="Child3Accent7" presStyleLbl="alignNode1" presStyleIdx="33" presStyleCnt="34"/>
      <dgm:spPr/>
    </dgm:pt>
    <dgm:pt modelId="{979E94BB-61BE-45E4-B319-5AA24A7EC253}" type="pres">
      <dgm:prSet presAssocID="{7939692C-A35A-4B52-81D5-66E26804309D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7DD5C-9BFD-4AFC-BFB0-BC6E022E9594}" type="presOf" srcId="{83E98EC9-A394-4F69-BD83-8E94136DAE54}" destId="{FDC9D24E-5C6E-43A0-A23F-5B3B1DBFFF04}" srcOrd="0" destOrd="0" presId="urn:microsoft.com/office/officeart/2011/layout/ConvergingText"/>
    <dgm:cxn modelId="{3E258AAB-15FF-4CF6-ADA3-46EF81B75CC4}" srcId="{83E98EC9-A394-4F69-BD83-8E94136DAE54}" destId="{7939692C-A35A-4B52-81D5-66E26804309D}" srcOrd="2" destOrd="0" parTransId="{A78D4E8D-D423-49D7-8414-F77B0C85981D}" sibTransId="{3F35D51B-56F2-4ED2-A16D-F21D03AB5670}"/>
    <dgm:cxn modelId="{0D0726F9-93DE-45C7-86C9-4EBB80B162B9}" type="presOf" srcId="{814EA4A4-EB93-46FC-B5E6-7B4474BEC972}" destId="{0CF27A8C-FE6D-4DF2-B4A7-87C10A4D1D81}" srcOrd="0" destOrd="0" presId="urn:microsoft.com/office/officeart/2011/layout/ConvergingText"/>
    <dgm:cxn modelId="{60BA8962-BDAE-44FF-9BC0-F50906464DA9}" srcId="{83E98EC9-A394-4F69-BD83-8E94136DAE54}" destId="{3CFF5018-8D79-44F5-ADA4-08722130E419}" srcOrd="0" destOrd="0" parTransId="{4565CBD3-BB2F-4C79-B55E-27517F83486C}" sibTransId="{1B6093D4-F53A-420F-A20E-CBF7C3ACA6B1}"/>
    <dgm:cxn modelId="{028F7ADF-84FC-419E-8703-8FE5B478DCBB}" srcId="{AE52C118-46E6-4A98-8DBB-B508051AD595}" destId="{83E98EC9-A394-4F69-BD83-8E94136DAE54}" srcOrd="0" destOrd="0" parTransId="{1B33B544-3ECC-4E1E-8BAC-83EBB26E2DED}" sibTransId="{D6073A98-BCF5-443A-9D10-A7A386F072E5}"/>
    <dgm:cxn modelId="{6245956A-4401-4C06-A9F4-E530624B5866}" srcId="{83E98EC9-A394-4F69-BD83-8E94136DAE54}" destId="{814EA4A4-EB93-46FC-B5E6-7B4474BEC972}" srcOrd="1" destOrd="0" parTransId="{2FA5C076-B425-4863-8F7F-FA8690111BC0}" sibTransId="{530FA5CF-2307-49F6-BBB6-1FDD050E70E5}"/>
    <dgm:cxn modelId="{4A02C96E-BF7D-4303-8B51-65C40E9EA73C}" type="presOf" srcId="{7939692C-A35A-4B52-81D5-66E26804309D}" destId="{979E94BB-61BE-45E4-B319-5AA24A7EC253}" srcOrd="0" destOrd="0" presId="urn:microsoft.com/office/officeart/2011/layout/ConvergingText"/>
    <dgm:cxn modelId="{521BD5C8-1389-4B6F-AD19-F320499D58D2}" type="presOf" srcId="{3CFF5018-8D79-44F5-ADA4-08722130E419}" destId="{AE1FF19C-6D16-4705-8A73-E0B759ACBDE3}" srcOrd="0" destOrd="0" presId="urn:microsoft.com/office/officeart/2011/layout/ConvergingText"/>
    <dgm:cxn modelId="{EF58A8E6-3B3B-477F-B021-B230B98BA2E9}" type="presOf" srcId="{AE52C118-46E6-4A98-8DBB-B508051AD595}" destId="{736B9436-F651-48F7-A428-5EE3BCD3D231}" srcOrd="0" destOrd="0" presId="urn:microsoft.com/office/officeart/2011/layout/ConvergingText"/>
    <dgm:cxn modelId="{3B9DE433-9D95-4842-8108-9154FCACA4CB}" type="presParOf" srcId="{736B9436-F651-48F7-A428-5EE3BCD3D231}" destId="{61DF9861-17A4-4DFE-A1E2-81942DD81035}" srcOrd="0" destOrd="0" presId="urn:microsoft.com/office/officeart/2011/layout/ConvergingText"/>
    <dgm:cxn modelId="{663F9066-7D3E-4619-875B-3C3D38800AFD}" type="presParOf" srcId="{61DF9861-17A4-4DFE-A1E2-81942DD81035}" destId="{80BFA186-41E6-41BE-88CD-B0C39D1B309E}" srcOrd="0" destOrd="0" presId="urn:microsoft.com/office/officeart/2011/layout/ConvergingText"/>
    <dgm:cxn modelId="{9F0FC0C7-4F29-482D-93A0-69BD20949EA5}" type="presParOf" srcId="{61DF9861-17A4-4DFE-A1E2-81942DD81035}" destId="{41647038-79E7-49F9-BCE4-65DCD7376470}" srcOrd="1" destOrd="0" presId="urn:microsoft.com/office/officeart/2011/layout/ConvergingText"/>
    <dgm:cxn modelId="{890809DD-A81B-4C43-B579-8B875FCDEC0B}" type="presParOf" srcId="{61DF9861-17A4-4DFE-A1E2-81942DD81035}" destId="{3EE29C6B-2F22-49A2-92D5-900FE9E23C8C}" srcOrd="2" destOrd="0" presId="urn:microsoft.com/office/officeart/2011/layout/ConvergingText"/>
    <dgm:cxn modelId="{18815AAF-80F4-456E-859E-F21721A916B2}" type="presParOf" srcId="{61DF9861-17A4-4DFE-A1E2-81942DD81035}" destId="{51B1C638-6314-462E-B9DC-F1B487D766EC}" srcOrd="3" destOrd="0" presId="urn:microsoft.com/office/officeart/2011/layout/ConvergingText"/>
    <dgm:cxn modelId="{BD21E427-20EC-45E6-AAEC-C73E811C2FED}" type="presParOf" srcId="{61DF9861-17A4-4DFE-A1E2-81942DD81035}" destId="{49F09CB1-4043-4604-B711-5A90CAA32C85}" srcOrd="4" destOrd="0" presId="urn:microsoft.com/office/officeart/2011/layout/ConvergingText"/>
    <dgm:cxn modelId="{C8B7678C-D0AA-4A07-A3DB-437F205A8726}" type="presParOf" srcId="{61DF9861-17A4-4DFE-A1E2-81942DD81035}" destId="{CBF01BF6-B8CF-4263-B6A9-BE1AEA15C542}" srcOrd="5" destOrd="0" presId="urn:microsoft.com/office/officeart/2011/layout/ConvergingText"/>
    <dgm:cxn modelId="{6E0AFD44-95BF-46CD-B24A-87C137E47708}" type="presParOf" srcId="{61DF9861-17A4-4DFE-A1E2-81942DD81035}" destId="{1888095B-152C-4C50-AAF9-D77DFCE12774}" srcOrd="6" destOrd="0" presId="urn:microsoft.com/office/officeart/2011/layout/ConvergingText"/>
    <dgm:cxn modelId="{3674C7B8-9B30-42FB-B13A-06513DF741E5}" type="presParOf" srcId="{61DF9861-17A4-4DFE-A1E2-81942DD81035}" destId="{04A75F7B-A909-474A-A795-83F7A810D55E}" srcOrd="7" destOrd="0" presId="urn:microsoft.com/office/officeart/2011/layout/ConvergingText"/>
    <dgm:cxn modelId="{9C1E054C-2144-42A1-9A94-F8B3F45C5EFF}" type="presParOf" srcId="{61DF9861-17A4-4DFE-A1E2-81942DD81035}" destId="{5942587A-4CCE-4FBB-8B2A-84D450CF8A7F}" srcOrd="8" destOrd="0" presId="urn:microsoft.com/office/officeart/2011/layout/ConvergingText"/>
    <dgm:cxn modelId="{F0B90507-9452-4420-AAA4-C3702DFD7683}" type="presParOf" srcId="{61DF9861-17A4-4DFE-A1E2-81942DD81035}" destId="{3E8F56BA-80B9-4087-A218-B2FC53003EBD}" srcOrd="9" destOrd="0" presId="urn:microsoft.com/office/officeart/2011/layout/ConvergingText"/>
    <dgm:cxn modelId="{C9829468-4459-4691-BC6E-7F158086CBCA}" type="presParOf" srcId="{61DF9861-17A4-4DFE-A1E2-81942DD81035}" destId="{FDC9D24E-5C6E-43A0-A23F-5B3B1DBFFF04}" srcOrd="10" destOrd="0" presId="urn:microsoft.com/office/officeart/2011/layout/ConvergingText"/>
    <dgm:cxn modelId="{14F87E34-25E3-4C92-818C-AC834FA44470}" type="presParOf" srcId="{61DF9861-17A4-4DFE-A1E2-81942DD81035}" destId="{6C57E43A-CD32-4F56-86BF-C5EB23083ECA}" srcOrd="11" destOrd="0" presId="urn:microsoft.com/office/officeart/2011/layout/ConvergingText"/>
    <dgm:cxn modelId="{5A9F77B6-3191-4FF2-973B-976DAC8523E2}" type="presParOf" srcId="{61DF9861-17A4-4DFE-A1E2-81942DD81035}" destId="{B4ACE211-8090-470D-AC93-1005E1E54BFB}" srcOrd="12" destOrd="0" presId="urn:microsoft.com/office/officeart/2011/layout/ConvergingText"/>
    <dgm:cxn modelId="{417A48A4-C16D-4BBE-B811-369DE356A6A0}" type="presParOf" srcId="{61DF9861-17A4-4DFE-A1E2-81942DD81035}" destId="{5E6FDF27-12F6-4E96-96D1-F3159BBED3D6}" srcOrd="13" destOrd="0" presId="urn:microsoft.com/office/officeart/2011/layout/ConvergingText"/>
    <dgm:cxn modelId="{9DF0DB75-AE66-4E62-B380-BF2FCFC79008}" type="presParOf" srcId="{61DF9861-17A4-4DFE-A1E2-81942DD81035}" destId="{11AAA325-8723-41CF-AAA9-D80E89A1647D}" srcOrd="14" destOrd="0" presId="urn:microsoft.com/office/officeart/2011/layout/ConvergingText"/>
    <dgm:cxn modelId="{0D92F274-82C3-4465-8CA1-68120BE67E65}" type="presParOf" srcId="{61DF9861-17A4-4DFE-A1E2-81942DD81035}" destId="{44459264-68C6-46C4-998F-0E2CBEB7A0C3}" srcOrd="15" destOrd="0" presId="urn:microsoft.com/office/officeart/2011/layout/ConvergingText"/>
    <dgm:cxn modelId="{C99CA54A-708A-41C3-90DE-85D66E4B137C}" type="presParOf" srcId="{61DF9861-17A4-4DFE-A1E2-81942DD81035}" destId="{2536B275-6579-4690-8A15-56E921C476C6}" srcOrd="16" destOrd="0" presId="urn:microsoft.com/office/officeart/2011/layout/ConvergingText"/>
    <dgm:cxn modelId="{ECE1CD2F-9FF9-49E7-A518-5979E56B7A94}" type="presParOf" srcId="{61DF9861-17A4-4DFE-A1E2-81942DD81035}" destId="{43EF99F4-D4C4-4D0E-9A82-711CDF6F4C3E}" srcOrd="17" destOrd="0" presId="urn:microsoft.com/office/officeart/2011/layout/ConvergingText"/>
    <dgm:cxn modelId="{709BE31F-8B9F-47AA-BC6A-2EEA2F3DB06F}" type="presParOf" srcId="{61DF9861-17A4-4DFE-A1E2-81942DD81035}" destId="{DDFDC738-311B-4EFC-A008-A8709A030A86}" srcOrd="18" destOrd="0" presId="urn:microsoft.com/office/officeart/2011/layout/ConvergingText"/>
    <dgm:cxn modelId="{DDF22C69-5309-4D8C-96AD-E20DD9FAE311}" type="presParOf" srcId="{61DF9861-17A4-4DFE-A1E2-81942DD81035}" destId="{C3D9F5C6-36A8-48EC-BBFB-8617FAC3F914}" srcOrd="19" destOrd="0" presId="urn:microsoft.com/office/officeart/2011/layout/ConvergingText"/>
    <dgm:cxn modelId="{900B3FDF-667E-4A86-8BA4-D979C289B81A}" type="presParOf" srcId="{61DF9861-17A4-4DFE-A1E2-81942DD81035}" destId="{AE1FF19C-6D16-4705-8A73-E0B759ACBDE3}" srcOrd="20" destOrd="0" presId="urn:microsoft.com/office/officeart/2011/layout/ConvergingText"/>
    <dgm:cxn modelId="{C5ECC7CF-B00C-410C-B225-45219AFC70D4}" type="presParOf" srcId="{61DF9861-17A4-4DFE-A1E2-81942DD81035}" destId="{8F1DEA3C-75AA-4BCD-8953-C84ACFF980DB}" srcOrd="21" destOrd="0" presId="urn:microsoft.com/office/officeart/2011/layout/ConvergingText"/>
    <dgm:cxn modelId="{F2887064-962F-40FB-AC74-C5AB12FD2467}" type="presParOf" srcId="{61DF9861-17A4-4DFE-A1E2-81942DD81035}" destId="{77FE8951-94B3-4438-AE52-1AFDC3C4A8F1}" srcOrd="22" destOrd="0" presId="urn:microsoft.com/office/officeart/2011/layout/ConvergingText"/>
    <dgm:cxn modelId="{2BABC2E4-935F-4340-8ABA-BEA5DCCEF277}" type="presParOf" srcId="{61DF9861-17A4-4DFE-A1E2-81942DD81035}" destId="{85D6ACC6-7BD5-4435-8C08-20E35EFC1C22}" srcOrd="23" destOrd="0" presId="urn:microsoft.com/office/officeart/2011/layout/ConvergingText"/>
    <dgm:cxn modelId="{FC1230BF-8B0C-4050-AE0F-EB6511C6274E}" type="presParOf" srcId="{61DF9861-17A4-4DFE-A1E2-81942DD81035}" destId="{3E1C1368-34DE-4BF6-927F-92B508B0A32E}" srcOrd="24" destOrd="0" presId="urn:microsoft.com/office/officeart/2011/layout/ConvergingText"/>
    <dgm:cxn modelId="{0B5B6DD2-5557-47A1-B566-C47F853DA5AD}" type="presParOf" srcId="{61DF9861-17A4-4DFE-A1E2-81942DD81035}" destId="{33F0CC60-19EF-47DA-8594-BC46BD7019A8}" srcOrd="25" destOrd="0" presId="urn:microsoft.com/office/officeart/2011/layout/ConvergingText"/>
    <dgm:cxn modelId="{415A3A4D-A564-45F5-ACE3-D31EA2EE08A6}" type="presParOf" srcId="{61DF9861-17A4-4DFE-A1E2-81942DD81035}" destId="{2C433EE6-98F6-4A91-B0C1-730D21C1F5B0}" srcOrd="26" destOrd="0" presId="urn:microsoft.com/office/officeart/2011/layout/ConvergingText"/>
    <dgm:cxn modelId="{FF9387E6-870F-4349-81C3-044BAB1B359A}" type="presParOf" srcId="{61DF9861-17A4-4DFE-A1E2-81942DD81035}" destId="{4CF8447F-1370-465A-9F6F-AF4B9806410C}" srcOrd="27" destOrd="0" presId="urn:microsoft.com/office/officeart/2011/layout/ConvergingText"/>
    <dgm:cxn modelId="{22FD34F1-E4F7-4CDD-8804-2D707959FA85}" type="presParOf" srcId="{61DF9861-17A4-4DFE-A1E2-81942DD81035}" destId="{0CF27A8C-FE6D-4DF2-B4A7-87C10A4D1D81}" srcOrd="28" destOrd="0" presId="urn:microsoft.com/office/officeart/2011/layout/ConvergingText"/>
    <dgm:cxn modelId="{8033CEDC-56CE-4FF4-B8CD-96F01105CD0E}" type="presParOf" srcId="{61DF9861-17A4-4DFE-A1E2-81942DD81035}" destId="{994EC79E-023A-45F0-9E2E-29E299DA4424}" srcOrd="29" destOrd="0" presId="urn:microsoft.com/office/officeart/2011/layout/ConvergingText"/>
    <dgm:cxn modelId="{A6A6DBA4-39A9-4764-88CF-3BD7D8CFF420}" type="presParOf" srcId="{61DF9861-17A4-4DFE-A1E2-81942DD81035}" destId="{F2A2ADCE-2532-4292-9AB3-6F20F379C168}" srcOrd="30" destOrd="0" presId="urn:microsoft.com/office/officeart/2011/layout/ConvergingText"/>
    <dgm:cxn modelId="{81AC5499-C4BF-4633-80F5-EE7BE9502B35}" type="presParOf" srcId="{61DF9861-17A4-4DFE-A1E2-81942DD81035}" destId="{4758D060-0B57-4225-B86E-3DEDAA162512}" srcOrd="31" destOrd="0" presId="urn:microsoft.com/office/officeart/2011/layout/ConvergingText"/>
    <dgm:cxn modelId="{40E2F146-2D6A-41C9-8B7F-B98F3D38700E}" type="presParOf" srcId="{61DF9861-17A4-4DFE-A1E2-81942DD81035}" destId="{F038665F-99FE-4B3B-A075-4F59F59D46AA}" srcOrd="32" destOrd="0" presId="urn:microsoft.com/office/officeart/2011/layout/ConvergingText"/>
    <dgm:cxn modelId="{C2A5E94E-CB6D-4BC8-BB50-AEEA93140AEF}" type="presParOf" srcId="{61DF9861-17A4-4DFE-A1E2-81942DD81035}" destId="{1C5D05E1-EFED-4CE6-A258-34783E9F9F97}" srcOrd="33" destOrd="0" presId="urn:microsoft.com/office/officeart/2011/layout/ConvergingText"/>
    <dgm:cxn modelId="{4ABFDC9A-1073-43FA-A78C-92D69BD85B9C}" type="presParOf" srcId="{61DF9861-17A4-4DFE-A1E2-81942DD81035}" destId="{741725C6-7CEF-4889-8F6D-E9293047834E}" srcOrd="34" destOrd="0" presId="urn:microsoft.com/office/officeart/2011/layout/ConvergingText"/>
    <dgm:cxn modelId="{E5519827-5E12-42FC-A790-C11B6E90075B}" type="presParOf" srcId="{61DF9861-17A4-4DFE-A1E2-81942DD81035}" destId="{5210D0CD-D1C8-4F89-925B-660AD77F2403}" srcOrd="35" destOrd="0" presId="urn:microsoft.com/office/officeart/2011/layout/ConvergingText"/>
    <dgm:cxn modelId="{85BC9965-00CC-454A-88E2-740BAB9096E3}" type="presParOf" srcId="{61DF9861-17A4-4DFE-A1E2-81942DD81035}" destId="{979E94BB-61BE-45E4-B319-5AA24A7EC253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93A155-E3C8-442B-99DC-FDBB7A13B19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9025DE-A8F8-4B51-A6BB-08BF55A3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6FE6-4FAE-43C8-88A6-5337470D193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216A-A6DE-4560-AA8E-36716C93E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  <a:r>
              <a:rPr lang="en-US" baseline="0" dirty="0" smtClean="0"/>
              <a:t>  EF &lt;25%, treated with GDMT or failing, Therapy for 45 of 60 days or IABP for 7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216A-A6DE-4560-AA8E-36716C93E6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B was unable to tolerate low</a:t>
            </a:r>
            <a:r>
              <a:rPr lang="en-US" baseline="0" dirty="0" smtClean="0"/>
              <a:t> dose </a:t>
            </a:r>
            <a:r>
              <a:rPr lang="en-US" baseline="0" dirty="0" err="1" smtClean="0"/>
              <a:t>Entresto</a:t>
            </a:r>
            <a:r>
              <a:rPr lang="en-US" baseline="0" dirty="0" smtClean="0"/>
              <a:t> and has required decreasing dosing of carvedilol.  She is </a:t>
            </a:r>
            <a:r>
              <a:rPr lang="en-US" baseline="0" dirty="0" err="1" smtClean="0"/>
              <a:t>Intermacs</a:t>
            </a:r>
            <a:r>
              <a:rPr lang="en-US" baseline="0" dirty="0" smtClean="0"/>
              <a:t> class 4 slipping to 3.  Meets several of the I NEED HELP identifiers.  While Patient A may have potential for “tuning up” with taking medications according to recommendation and perhaps some heart failure education.  We are happy to see either patient but Patient A could potentially be “too well” and could be sent back to you for ongoing follow-up and referral at a later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216A-A6DE-4560-AA8E-36716C93E6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06F44-C3DD-4C9C-A596-599FB0322DB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FF0003-8098-45B9-9D86-386343C915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Worsening </a:t>
            </a:r>
            <a:r>
              <a:rPr lang="en-US" dirty="0" err="1" smtClean="0"/>
              <a:t>cHF</a:t>
            </a:r>
            <a:r>
              <a:rPr lang="en-US" dirty="0" smtClean="0"/>
              <a:t> – When to Phone a Friend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/>
          <a:p>
            <a:r>
              <a:rPr lang="en-US" dirty="0" smtClean="0"/>
              <a:t>Jaime G. Watkins, MSN, FNP-C</a:t>
            </a:r>
          </a:p>
          <a:p>
            <a:r>
              <a:rPr lang="en-US" dirty="0" smtClean="0"/>
              <a:t>Baptist Heart Transplant and Mechanical Circulatory Support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D53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086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Mnemonic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b="1" dirty="0" smtClean="0"/>
              <a:t>I</a:t>
            </a:r>
            <a:r>
              <a:rPr lang="en-US" dirty="0" smtClean="0"/>
              <a:t>notropes – previous or ongoing </a:t>
            </a:r>
            <a:r>
              <a:rPr lang="en-US" dirty="0" err="1" smtClean="0"/>
              <a:t>dobutamine</a:t>
            </a:r>
            <a:r>
              <a:rPr lang="en-US" dirty="0" smtClean="0"/>
              <a:t>, </a:t>
            </a:r>
            <a:r>
              <a:rPr lang="en-US" dirty="0" err="1" smtClean="0"/>
              <a:t>milrinone</a:t>
            </a:r>
            <a:endParaRPr lang="en-US" dirty="0" smtClean="0"/>
          </a:p>
          <a:p>
            <a:r>
              <a:rPr lang="en-US" sz="4100" b="1" dirty="0" smtClean="0"/>
              <a:t>N</a:t>
            </a:r>
            <a:r>
              <a:rPr lang="en-US" dirty="0" smtClean="0"/>
              <a:t>YHA class III or IV</a:t>
            </a:r>
          </a:p>
          <a:p>
            <a:r>
              <a:rPr lang="en-US" sz="4100" b="1" dirty="0" smtClean="0"/>
              <a:t>E</a:t>
            </a:r>
            <a:r>
              <a:rPr lang="en-US" dirty="0" smtClean="0"/>
              <a:t>nd-organ dysfunction – worsening renal dysfunction in setting of HF</a:t>
            </a:r>
          </a:p>
          <a:p>
            <a:r>
              <a:rPr lang="en-US" sz="4100" b="1" dirty="0" smtClean="0"/>
              <a:t>E</a:t>
            </a:r>
            <a:r>
              <a:rPr lang="en-US" dirty="0" smtClean="0"/>
              <a:t>jection Fraction - &lt;/= 20% </a:t>
            </a:r>
          </a:p>
          <a:p>
            <a:r>
              <a:rPr lang="en-US" sz="4100" b="1" dirty="0" smtClean="0"/>
              <a:t>D</a:t>
            </a:r>
            <a:r>
              <a:rPr lang="en-US" dirty="0" smtClean="0"/>
              <a:t>efibrillator shocks – Recurrent appropriate ICD shocks</a:t>
            </a:r>
          </a:p>
          <a:p>
            <a:r>
              <a:rPr lang="en-US" sz="4100" b="1" dirty="0" smtClean="0"/>
              <a:t>H</a:t>
            </a:r>
            <a:r>
              <a:rPr lang="en-US" dirty="0" smtClean="0"/>
              <a:t>ospitalizations – &gt;1 HF hospitalization in 12 months</a:t>
            </a:r>
          </a:p>
          <a:p>
            <a:r>
              <a:rPr lang="en-US" sz="4600" b="1" dirty="0" smtClean="0"/>
              <a:t>E</a:t>
            </a:r>
            <a:r>
              <a:rPr lang="en-US" dirty="0" smtClean="0"/>
              <a:t>dema/escalating diuretics – persistent fluid overload</a:t>
            </a:r>
          </a:p>
          <a:p>
            <a:r>
              <a:rPr lang="en-US" sz="4600" b="1" dirty="0" smtClean="0"/>
              <a:t>L</a:t>
            </a:r>
            <a:r>
              <a:rPr lang="en-US" dirty="0" smtClean="0"/>
              <a:t>ow BP – consistently low BP, inability to tolerate HF therapy</a:t>
            </a:r>
          </a:p>
          <a:p>
            <a:r>
              <a:rPr lang="en-US" sz="4600" b="1" dirty="0" smtClean="0"/>
              <a:t>P</a:t>
            </a:r>
            <a:r>
              <a:rPr lang="en-US" dirty="0" smtClean="0"/>
              <a:t>rognostic medication – inability to up-titrate or need to decrease/discontinue (ACEI, BB, ARNI)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Patients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Patient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 118/80, HR 77, </a:t>
            </a:r>
            <a:r>
              <a:rPr lang="en-US" dirty="0" err="1" smtClean="0"/>
              <a:t>wt</a:t>
            </a:r>
            <a:r>
              <a:rPr lang="en-US" dirty="0" smtClean="0"/>
              <a:t> +10 since last visit</a:t>
            </a:r>
          </a:p>
          <a:p>
            <a:r>
              <a:rPr lang="en-US" dirty="0" smtClean="0"/>
              <a:t>BUN/</a:t>
            </a:r>
            <a:r>
              <a:rPr lang="en-US" dirty="0" err="1" smtClean="0"/>
              <a:t>Creat</a:t>
            </a:r>
            <a:r>
              <a:rPr lang="en-US" dirty="0" smtClean="0"/>
              <a:t>: 24/1.35, </a:t>
            </a:r>
            <a:r>
              <a:rPr lang="en-US" dirty="0" err="1" smtClean="0"/>
              <a:t>ProBNP</a:t>
            </a:r>
            <a:r>
              <a:rPr lang="en-US" dirty="0" smtClean="0"/>
              <a:t> 4,127</a:t>
            </a:r>
          </a:p>
          <a:p>
            <a:r>
              <a:rPr lang="en-US" dirty="0" smtClean="0"/>
              <a:t>Reports she missed furosemide for past 4 days because she didn’t have a ride to pharmacy and admits that she doesn’t restrict fluids or sodium very well</a:t>
            </a:r>
          </a:p>
          <a:p>
            <a:r>
              <a:rPr lang="en-US" dirty="0" smtClean="0"/>
              <a:t>Exam:  2+ BLE edema extends to mid-shins, breath sounds are decreased to bases, no JVD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 90/68, HR 107</a:t>
            </a:r>
          </a:p>
          <a:p>
            <a:r>
              <a:rPr lang="en-US" dirty="0" smtClean="0"/>
              <a:t>BUN/</a:t>
            </a:r>
            <a:r>
              <a:rPr lang="en-US" dirty="0" err="1" smtClean="0"/>
              <a:t>Creat</a:t>
            </a:r>
            <a:r>
              <a:rPr lang="en-US" dirty="0" smtClean="0"/>
              <a:t>:  21/1.85, </a:t>
            </a:r>
            <a:r>
              <a:rPr lang="en-US" dirty="0" err="1" smtClean="0"/>
              <a:t>ProBNP</a:t>
            </a:r>
            <a:r>
              <a:rPr lang="en-US" dirty="0" smtClean="0"/>
              <a:t> 4,675</a:t>
            </a:r>
          </a:p>
          <a:p>
            <a:r>
              <a:rPr lang="en-US" dirty="0" smtClean="0"/>
              <a:t>Reports DOE with any activity, decreased energy, denies lower ext. edema any worse, compliant with medication regimen, fluid and sodium restriction</a:t>
            </a:r>
          </a:p>
          <a:p>
            <a:r>
              <a:rPr lang="en-US" dirty="0" smtClean="0"/>
              <a:t>Exam:  2+edema to mid-shins, crackles in bases, +JVD, difficult to lie flat during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Referral to BMH-Transplant/MCS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44027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6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8006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900" y="1752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  <a:latin typeface="Freestyle Script" pitchFamily="66" charset="0"/>
              </a:rPr>
              <a:t>Two roads diverged in a yellow wood, And sorry I could not travel both And be one traveler, long I stood And looked down one as far as I could To where it bent in the undergrowth; </a:t>
            </a:r>
            <a:endParaRPr lang="en-US" sz="2000" i="1" dirty="0" smtClean="0">
              <a:solidFill>
                <a:srgbClr val="FFC000"/>
              </a:solidFill>
              <a:latin typeface="Freestyle Script" pitchFamily="66" charset="0"/>
            </a:endParaRPr>
          </a:p>
          <a:p>
            <a:endParaRPr lang="en-US" dirty="0">
              <a:solidFill>
                <a:srgbClr val="FFC000"/>
              </a:solidFill>
              <a:latin typeface="Freestyle Script" pitchFamily="66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Freestyle Script" pitchFamily="66" charset="0"/>
              </a:rPr>
              <a:t>Robert Frost</a:t>
            </a:r>
            <a:endParaRPr lang="en-US" dirty="0">
              <a:solidFill>
                <a:srgbClr val="FFC00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Fork in the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50800" dist="50800" dir="5400000" algn="ctr" rotWithShape="0">
                    <a:srgbClr val="002060"/>
                  </a:outerShdw>
                </a:effectLst>
              </a:rPr>
              <a:t>Right Heart Catheterization</a:t>
            </a:r>
          </a:p>
          <a:p>
            <a:pPr lvl="1"/>
            <a:r>
              <a:rPr lang="en-US" dirty="0" smtClean="0"/>
              <a:t>Provides valuable information as to which options will be available for treatment</a:t>
            </a:r>
          </a:p>
          <a:p>
            <a:pPr lvl="1"/>
            <a:r>
              <a:rPr lang="en-US" dirty="0" smtClean="0"/>
              <a:t>Pulmonary Vascular Resistance (PVR) </a:t>
            </a:r>
          </a:p>
          <a:p>
            <a:pPr lvl="2"/>
            <a:r>
              <a:rPr lang="en-US" dirty="0" smtClean="0"/>
              <a:t>PAM-PCWP/CO = PVR</a:t>
            </a:r>
          </a:p>
          <a:p>
            <a:pPr marL="905256" lvl="2" indent="0">
              <a:buNone/>
            </a:pPr>
            <a:endParaRPr lang="en-US" dirty="0" smtClean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2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048000" y="152400"/>
            <a:ext cx="3048000" cy="914400"/>
          </a:xfrm>
          <a:prstGeom prst="flowChartProces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Heart Catheterization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1447800"/>
            <a:ext cx="25146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PVR &lt;/= 3.0</a:t>
            </a:r>
          </a:p>
          <a:p>
            <a:pPr algn="ctr"/>
            <a:r>
              <a:rPr lang="en-US" sz="1600" dirty="0" smtClean="0"/>
              <a:t>With or without </a:t>
            </a:r>
          </a:p>
          <a:p>
            <a:pPr algn="ctr"/>
            <a:r>
              <a:rPr lang="en-US" sz="1600" dirty="0" smtClean="0"/>
              <a:t>Challenge</a:t>
            </a:r>
            <a:endParaRPr lang="en-US" sz="16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953000" y="1447800"/>
            <a:ext cx="24384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PVR &gt; 3.0</a:t>
            </a:r>
          </a:p>
          <a:p>
            <a:pPr algn="ctr"/>
            <a:r>
              <a:rPr lang="en-US" dirty="0" smtClean="0"/>
              <a:t>With Challenge</a:t>
            </a:r>
            <a:endParaRPr lang="en-US" dirty="0"/>
          </a:p>
        </p:txBody>
      </p:sp>
      <p:sp>
        <p:nvSpPr>
          <p:cNvPr id="10" name="Flowchart: Terminator 9"/>
          <p:cNvSpPr/>
          <p:nvPr/>
        </p:nvSpPr>
        <p:spPr>
          <a:xfrm>
            <a:off x="381000" y="4799881"/>
            <a:ext cx="2819400" cy="13723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Heart Transplant </a:t>
            </a:r>
            <a:r>
              <a:rPr lang="en-US" dirty="0" err="1" smtClean="0"/>
              <a:t>Eval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4495800" y="3352800"/>
            <a:ext cx="16002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Bridge to Transplant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6477000" y="3352800"/>
            <a:ext cx="16002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Destination</a:t>
            </a:r>
          </a:p>
          <a:p>
            <a:pPr algn="ctr"/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387196" y="2514600"/>
            <a:ext cx="1676400" cy="762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VAD </a:t>
            </a:r>
            <a:r>
              <a:rPr lang="en-US" dirty="0" err="1" smtClean="0"/>
              <a:t>Eval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RVSWI</a:t>
            </a:r>
            <a:endParaRPr lang="en-US" dirty="0"/>
          </a:p>
        </p:txBody>
      </p:sp>
      <p:sp>
        <p:nvSpPr>
          <p:cNvPr id="14" name="Flowchart: Terminator 13"/>
          <p:cNvSpPr/>
          <p:nvPr/>
        </p:nvSpPr>
        <p:spPr>
          <a:xfrm>
            <a:off x="3619500" y="4191000"/>
            <a:ext cx="1676400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LVAD</a:t>
            </a:r>
            <a:endParaRPr lang="en-US" dirty="0"/>
          </a:p>
        </p:txBody>
      </p:sp>
      <p:sp>
        <p:nvSpPr>
          <p:cNvPr id="16" name="Flowchart: Terminator 15"/>
          <p:cNvSpPr/>
          <p:nvPr/>
        </p:nvSpPr>
        <p:spPr>
          <a:xfrm>
            <a:off x="6705600" y="5334000"/>
            <a:ext cx="20574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Supportive Care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4" idx="1"/>
          </p:cNvCxnSpPr>
          <p:nvPr/>
        </p:nvCxnSpPr>
        <p:spPr>
          <a:xfrm flipH="1">
            <a:off x="3200400" y="4648200"/>
            <a:ext cx="419100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</p:cNvCxnSpPr>
          <p:nvPr/>
        </p:nvCxnSpPr>
        <p:spPr>
          <a:xfrm flipH="1">
            <a:off x="1790700" y="2362200"/>
            <a:ext cx="914400" cy="2286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13" idx="0"/>
          </p:cNvCxnSpPr>
          <p:nvPr/>
        </p:nvCxnSpPr>
        <p:spPr>
          <a:xfrm>
            <a:off x="6172200" y="2362200"/>
            <a:ext cx="53196" cy="152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2"/>
          </p:cNvCxnSpPr>
          <p:nvPr/>
        </p:nvCxnSpPr>
        <p:spPr>
          <a:xfrm>
            <a:off x="6225396" y="3276600"/>
            <a:ext cx="251604" cy="22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flipH="1">
            <a:off x="6096000" y="3276600"/>
            <a:ext cx="129396" cy="22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2"/>
          </p:cNvCxnSpPr>
          <p:nvPr/>
        </p:nvCxnSpPr>
        <p:spPr>
          <a:xfrm flipH="1">
            <a:off x="5181600" y="4114800"/>
            <a:ext cx="114300" cy="152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" idx="1"/>
          </p:cNvCxnSpPr>
          <p:nvPr/>
        </p:nvCxnSpPr>
        <p:spPr>
          <a:xfrm flipH="1">
            <a:off x="5295900" y="3733800"/>
            <a:ext cx="1181100" cy="762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16" idx="1"/>
          </p:cNvCxnSpPr>
          <p:nvPr/>
        </p:nvCxnSpPr>
        <p:spPr>
          <a:xfrm flipH="1" flipV="1">
            <a:off x="5181600" y="5029200"/>
            <a:ext cx="1524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6" idx="1"/>
          </p:cNvCxnSpPr>
          <p:nvPr/>
        </p:nvCxnSpPr>
        <p:spPr>
          <a:xfrm flipH="1">
            <a:off x="3200400" y="58293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/>
          <a:lstStyle/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Multi-system Organ </a:t>
            </a:r>
            <a:r>
              <a:rPr lang="en-US" dirty="0" err="1" smtClean="0"/>
              <a:t>Fcn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PT, RD, Pharm D, Palliative Care </a:t>
            </a:r>
          </a:p>
          <a:p>
            <a:r>
              <a:rPr lang="en-US" dirty="0" smtClean="0"/>
              <a:t>Psychosocial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Substance Abuse</a:t>
            </a:r>
          </a:p>
          <a:p>
            <a:r>
              <a:rPr lang="en-US" dirty="0" smtClean="0"/>
              <a:t>Financial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750887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Committee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Multi-Disciplinary Team</a:t>
            </a:r>
          </a:p>
          <a:p>
            <a:r>
              <a:rPr lang="en-US" dirty="0" smtClean="0"/>
              <a:t>Completed evaluation presented</a:t>
            </a:r>
          </a:p>
          <a:p>
            <a:r>
              <a:rPr lang="en-US" dirty="0" smtClean="0"/>
              <a:t>Concerns discussed and debated</a:t>
            </a:r>
          </a:p>
          <a:p>
            <a:r>
              <a:rPr lang="en-US" dirty="0" smtClean="0"/>
              <a:t>Democratic vote</a:t>
            </a:r>
          </a:p>
          <a:p>
            <a:r>
              <a:rPr lang="en-US" dirty="0"/>
              <a:t>Plan of care </a:t>
            </a:r>
            <a:r>
              <a:rPr lang="en-US" dirty="0" smtClean="0"/>
              <a:t>established </a:t>
            </a:r>
          </a:p>
          <a:p>
            <a:pPr lvl="1"/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VAD</a:t>
            </a:r>
          </a:p>
          <a:p>
            <a:pPr lvl="1"/>
            <a:r>
              <a:rPr lang="en-US" dirty="0" smtClean="0"/>
              <a:t>Supportive Care</a:t>
            </a:r>
          </a:p>
          <a:p>
            <a:pPr lvl="1"/>
            <a:r>
              <a:rPr lang="en-US" dirty="0" smtClean="0"/>
              <a:t>Need more follow-up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Status 6</a:t>
            </a:r>
          </a:p>
          <a:p>
            <a:pPr lvl="1"/>
            <a:r>
              <a:rPr lang="en-US" sz="2000" dirty="0" smtClean="0"/>
              <a:t>At home, optimized therapy, ongoing monitor</a:t>
            </a:r>
          </a:p>
          <a:p>
            <a:r>
              <a:rPr lang="en-US" sz="2000" dirty="0" smtClean="0"/>
              <a:t>Status 4</a:t>
            </a:r>
          </a:p>
          <a:p>
            <a:pPr lvl="1"/>
            <a:r>
              <a:rPr lang="en-US" sz="2000" dirty="0" smtClean="0"/>
              <a:t>At home, continuous inotropes</a:t>
            </a:r>
          </a:p>
          <a:p>
            <a:pPr lvl="1"/>
            <a:r>
              <a:rPr lang="en-US" sz="2000" dirty="0" smtClean="0"/>
              <a:t>At home, with LVAD</a:t>
            </a:r>
          </a:p>
          <a:p>
            <a:r>
              <a:rPr lang="en-US" sz="2000" dirty="0" smtClean="0"/>
              <a:t>Status 3</a:t>
            </a:r>
          </a:p>
          <a:p>
            <a:pPr lvl="1"/>
            <a:r>
              <a:rPr lang="en-US" sz="1800" dirty="0"/>
              <a:t>LVAD (30 days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Status 2</a:t>
            </a:r>
          </a:p>
          <a:p>
            <a:pPr lvl="1"/>
            <a:r>
              <a:rPr lang="en-US" sz="1800" dirty="0" smtClean="0"/>
              <a:t>Non-dischargeable MCS</a:t>
            </a:r>
          </a:p>
          <a:p>
            <a:r>
              <a:rPr lang="en-US" sz="2000" dirty="0" smtClean="0"/>
              <a:t>Status 1</a:t>
            </a:r>
          </a:p>
          <a:p>
            <a:pPr lvl="1"/>
            <a:r>
              <a:rPr lang="en-US" sz="1800" dirty="0" smtClean="0"/>
              <a:t>VA ECMO, bi-ventricular support</a:t>
            </a:r>
          </a:p>
          <a:p>
            <a:pPr lvl="1"/>
            <a:endParaRPr lang="en-US" sz="1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2819399" cy="3124199"/>
          </a:xfrm>
        </p:spPr>
      </p:pic>
      <p:sp>
        <p:nvSpPr>
          <p:cNvPr id="6" name="Rectangle 5"/>
          <p:cNvSpPr/>
          <p:nvPr/>
        </p:nvSpPr>
        <p:spPr>
          <a:xfrm>
            <a:off x="4724400" y="4724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Close </a:t>
            </a:r>
            <a:r>
              <a:rPr lang="en-US" sz="2400" dirty="0" smtClean="0"/>
              <a:t>monitoring: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 smtClean="0"/>
              <a:t>Clinic </a:t>
            </a:r>
            <a:r>
              <a:rPr lang="en-US" sz="2400" dirty="0"/>
              <a:t>visits/labs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/>
              <a:t>RHC </a:t>
            </a:r>
            <a:r>
              <a:rPr lang="en-US" sz="2400" dirty="0" smtClean="0"/>
              <a:t>Q6months, prn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</a:t>
            </a:r>
            <a:r>
              <a:rPr lang="en-US" dirty="0" smtClean="0"/>
              <a:t>Disclosers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6096000" cy="3962400"/>
          </a:xfrm>
        </p:spPr>
      </p:pic>
      <p:sp>
        <p:nvSpPr>
          <p:cNvPr id="3" name="TextBox 2"/>
          <p:cNvSpPr txBox="1"/>
          <p:nvPr/>
        </p:nvSpPr>
        <p:spPr>
          <a:xfrm>
            <a:off x="838200" y="1676400"/>
            <a:ext cx="769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Financial or Commercial Interest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Assist Devices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162969"/>
            <a:ext cx="3810000" cy="34004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6" y="1600200"/>
            <a:ext cx="3625468" cy="4525963"/>
          </a:xfrm>
        </p:spPr>
      </p:pic>
    </p:spTree>
    <p:extLst>
      <p:ext uri="{BB962C8B-B14F-4D97-AF65-F5344CB8AC3E}">
        <p14:creationId xmlns:p14="http://schemas.microsoft.com/office/powerpoint/2010/main" val="25402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16025"/>
            <a:ext cx="61944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the Patients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8" y="131841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506">
            <a:off x="5410200" y="1206290"/>
            <a:ext cx="339518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 descr="C:\Users\wat3568\AppData\Local\Microsoft\Windows\Temporary Internet Files\Content.Outlook\1EQLOJ75\IMG_01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6576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\\mtccbmhfp\Public$\Clinical\NURSING\NsgMgmt\Transplant\Social Media Communications Team\KK and her daughter 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474">
            <a:off x="685800" y="1752600"/>
            <a:ext cx="356235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\\mtccbmhfp\Public$\Clinical\NURSING\NsgMgmt\Transplant\Social Media Communications Team\Sprouse, J - Thumbs Up pi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080">
            <a:off x="4189203" y="1905000"/>
            <a:ext cx="386715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4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Baptist Advanced Heart Failure Referral Line</a:t>
            </a:r>
            <a:br>
              <a:rPr lang="en-US" dirty="0" smtClean="0"/>
            </a:br>
            <a:r>
              <a:rPr lang="en-US" dirty="0" smtClean="0"/>
              <a:t>901-226-3712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Dr. Todd Edwards</a:t>
            </a:r>
          </a:p>
          <a:p>
            <a:r>
              <a:rPr lang="en-US" dirty="0" smtClean="0"/>
              <a:t>901-378-8749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b="19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28800"/>
            <a:ext cx="5905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Patients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Patient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68 y/o female.  </a:t>
            </a:r>
            <a:r>
              <a:rPr lang="en-US" dirty="0" err="1" smtClean="0"/>
              <a:t>Hx</a:t>
            </a:r>
            <a:r>
              <a:rPr lang="en-US" dirty="0" smtClean="0"/>
              <a:t>:  HTN, CHF, CRD, DM</a:t>
            </a:r>
          </a:p>
          <a:p>
            <a:r>
              <a:rPr lang="en-US" dirty="0" smtClean="0"/>
              <a:t>EF 25-30%, Non-ischemic CM, </a:t>
            </a:r>
          </a:p>
          <a:p>
            <a:r>
              <a:rPr lang="en-US" dirty="0" smtClean="0"/>
              <a:t>Carvedilol 3.25 mg, Furosemide 40 mg BID, Amlodipine 5 mg</a:t>
            </a:r>
          </a:p>
          <a:p>
            <a:r>
              <a:rPr lang="en-US" dirty="0" smtClean="0"/>
              <a:t>c/o increased LE edema, DOE with any activity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68 y/o </a:t>
            </a:r>
            <a:r>
              <a:rPr lang="en-US" dirty="0" err="1" smtClean="0"/>
              <a:t>famale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:  HTN, CHF, CRD, DM</a:t>
            </a:r>
          </a:p>
          <a:p>
            <a:r>
              <a:rPr lang="en-US" dirty="0" smtClean="0"/>
              <a:t>EF 20-25%, Ischemic CM</a:t>
            </a:r>
          </a:p>
          <a:p>
            <a:r>
              <a:rPr lang="en-US" dirty="0" smtClean="0"/>
              <a:t>Carvedilol 3.25 mg, Furosemide 80 BID</a:t>
            </a:r>
          </a:p>
          <a:p>
            <a:r>
              <a:rPr lang="en-US" dirty="0" smtClean="0"/>
              <a:t>c/o decreased energy, decreased appetite, N/V, abdominal distention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Patients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could argue that both patients would be appropriate for referral to an Advanced Heart Failure clinic…</a:t>
            </a:r>
          </a:p>
          <a:p>
            <a:r>
              <a:rPr lang="en-US" dirty="0" smtClean="0"/>
              <a:t>We need more information…What tips the balance?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0" y="3886200"/>
            <a:ext cx="5029200" cy="26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 Unmet Need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81800" cy="4495800"/>
          </a:xfrm>
        </p:spPr>
      </p:pic>
    </p:spTree>
    <p:extLst>
      <p:ext uri="{BB962C8B-B14F-4D97-AF65-F5344CB8AC3E}">
        <p14:creationId xmlns:p14="http://schemas.microsoft.com/office/powerpoint/2010/main" val="2320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58"/>
          <p:cNvSpPr txBox="1">
            <a:spLocks noGrp="1"/>
          </p:cNvSpPr>
          <p:nvPr>
            <p:ph type="body" idx="4294967295"/>
          </p:nvPr>
        </p:nvSpPr>
        <p:spPr>
          <a:xfrm>
            <a:off x="228601" y="609600"/>
            <a:ext cx="8915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369" indent="-253782" defTabSz="914367">
              <a:lnSpc>
                <a:spcPct val="96000"/>
              </a:lnSpc>
              <a:spcBef>
                <a:spcPts val="844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VAD and Heart Transplant patient population is approaching 100,000 in the United States alone.</a:t>
            </a:r>
            <a:endParaRPr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US population</a:t>
            </a:r>
            <a:r>
              <a:rPr baseline="30544" dirty="0"/>
              <a:t>1				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Target population (35-74 age cohort)</a:t>
            </a:r>
            <a:r>
              <a:rPr baseline="30544" dirty="0"/>
              <a:t>1	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Diagnosed CHF population</a:t>
            </a:r>
            <a:r>
              <a:rPr baseline="30544" dirty="0"/>
              <a:t>2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213374" indent="-34787" defTabSz="914367">
              <a:lnSpc>
                <a:spcPct val="96000"/>
              </a:lnSpc>
              <a:spcBef>
                <a:spcPts val="844"/>
              </a:spcBef>
              <a:buClr>
                <a:srgbClr val="00D7E1"/>
              </a:buClr>
              <a:buSzPct val="95000"/>
              <a:buChar char="▪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All ages			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213374" indent="-34787" defTabSz="914367">
              <a:lnSpc>
                <a:spcPct val="96000"/>
              </a:lnSpc>
              <a:spcBef>
                <a:spcPts val="844"/>
              </a:spcBef>
              <a:buClr>
                <a:srgbClr val="00D7E1"/>
              </a:buClr>
              <a:buSzPct val="95000"/>
              <a:buChar char="▪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35-74			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NYHA Class IIIB and IV</a:t>
            </a:r>
            <a:r>
              <a:rPr baseline="30544" dirty="0"/>
              <a:t>3</a:t>
            </a:r>
            <a:r>
              <a:rPr dirty="0"/>
              <a:t> in 35-74 age cohort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Comorbidities estimated in this cohort		</a:t>
            </a:r>
            <a:endParaRPr sz="210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4694" indent="-186106" defTabSz="914367">
              <a:lnSpc>
                <a:spcPct val="96000"/>
              </a:lnSpc>
              <a:spcBef>
                <a:spcPts val="844"/>
              </a:spcBef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Target VAD and Heart TX patient population (35-74 years)</a:t>
            </a:r>
          </a:p>
        </p:txBody>
      </p:sp>
      <p:sp>
        <p:nvSpPr>
          <p:cNvPr id="137" name="Shape 59"/>
          <p:cNvSpPr txBox="1"/>
          <p:nvPr/>
        </p:nvSpPr>
        <p:spPr>
          <a:xfrm>
            <a:off x="6408253" y="2043440"/>
            <a:ext cx="1446214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301,000,000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139,100,000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5,520,000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3,744,000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374,400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(280,800)</a:t>
            </a:r>
          </a:p>
          <a:p>
            <a:pPr defTabSz="642915">
              <a:spcBef>
                <a:spcPts val="844"/>
              </a:spcBef>
              <a:defRPr sz="2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93,600</a:t>
            </a:r>
          </a:p>
        </p:txBody>
      </p:sp>
      <p:sp>
        <p:nvSpPr>
          <p:cNvPr id="138" name="Shape 60"/>
          <p:cNvSpPr txBox="1"/>
          <p:nvPr/>
        </p:nvSpPr>
        <p:spPr>
          <a:xfrm>
            <a:off x="3884613" y="5752069"/>
            <a:ext cx="503396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2915">
              <a:defRPr sz="1200" baseline="30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rPr dirty="0"/>
              <a:t>1</a:t>
            </a:r>
            <a:r>
              <a:rPr baseline="0" dirty="0"/>
              <a:t> US Census Bureau Statistics (2007)</a:t>
            </a:r>
            <a:endParaRPr sz="1700" baseline="31250" dirty="0"/>
          </a:p>
          <a:p>
            <a:pPr defTabSz="642915">
              <a:defRPr sz="1200" baseline="30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rPr dirty="0"/>
              <a:t>2</a:t>
            </a:r>
            <a:r>
              <a:rPr baseline="0" dirty="0"/>
              <a:t> Heart and Stroke Statistics, American Heart Association</a:t>
            </a:r>
            <a:endParaRPr sz="1700" baseline="31250" dirty="0"/>
          </a:p>
          <a:p>
            <a:pPr defTabSz="642915">
              <a:defRPr sz="1200" baseline="30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rPr dirty="0"/>
              <a:t>3</a:t>
            </a:r>
            <a:r>
              <a:rPr baseline="0" dirty="0"/>
              <a:t> Cardiovascular Round Table research and analysis, The Advisory Board company (2009)</a:t>
            </a:r>
          </a:p>
        </p:txBody>
      </p:sp>
    </p:spTree>
    <p:extLst>
      <p:ext uri="{BB962C8B-B14F-4D97-AF65-F5344CB8AC3E}">
        <p14:creationId xmlns:p14="http://schemas.microsoft.com/office/powerpoint/2010/main" val="30322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32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" y="762000"/>
            <a:ext cx="7552217" cy="56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Perspective</a:t>
            </a:r>
          </a:p>
        </p:txBody>
      </p:sp>
      <p:pic>
        <p:nvPicPr>
          <p:cNvPr id="9219" name="Content Placeholder 6" descr="heart 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47800"/>
            <a:ext cx="6632575" cy="4735513"/>
          </a:xfrm>
        </p:spPr>
      </p:pic>
    </p:spTree>
    <p:extLst>
      <p:ext uri="{BB962C8B-B14F-4D97-AF65-F5344CB8AC3E}">
        <p14:creationId xmlns:p14="http://schemas.microsoft.com/office/powerpoint/2010/main" val="41432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Referral for Advanced Heart Failure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NYHA Class III or IV</a:t>
            </a:r>
          </a:p>
          <a:p>
            <a:r>
              <a:rPr lang="en-US" dirty="0" smtClean="0"/>
              <a:t>EF &lt;/= 20-25%</a:t>
            </a:r>
          </a:p>
          <a:p>
            <a:r>
              <a:rPr lang="en-US" dirty="0" smtClean="0"/>
              <a:t>CAD with no options for surgical revascularization</a:t>
            </a:r>
          </a:p>
          <a:p>
            <a:r>
              <a:rPr lang="en-US" dirty="0" smtClean="0"/>
              <a:t>Failing optimal medical therapy</a:t>
            </a:r>
          </a:p>
          <a:p>
            <a:r>
              <a:rPr lang="en-US" dirty="0"/>
              <a:t>Inability to walk 1 block without </a:t>
            </a:r>
            <a:r>
              <a:rPr lang="en-US" dirty="0" smtClean="0"/>
              <a:t>SOB</a:t>
            </a:r>
          </a:p>
          <a:p>
            <a:r>
              <a:rPr lang="en-US" dirty="0" smtClean="0"/>
              <a:t>CPX – MVO2 &lt;14 with max work effort</a:t>
            </a:r>
            <a:endParaRPr lang="en-US" dirty="0"/>
          </a:p>
          <a:p>
            <a:pPr marL="13716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Intolerant or Refractory to ACEI, ARBs or Beta Blockers</a:t>
            </a:r>
          </a:p>
          <a:p>
            <a:r>
              <a:rPr lang="en-US" dirty="0" smtClean="0"/>
              <a:t>1 or more CHF hospital admissions in last 12 months</a:t>
            </a:r>
          </a:p>
          <a:p>
            <a:r>
              <a:rPr lang="en-US" dirty="0" smtClean="0"/>
              <a:t>Cardiac Resynchronization Therapy non-responder</a:t>
            </a:r>
          </a:p>
          <a:p>
            <a:r>
              <a:rPr lang="en-US" dirty="0" smtClean="0"/>
              <a:t>High diuretic dose (&gt;120mg/d)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30932</TotalTime>
  <Words>843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Book Antiqua</vt:lpstr>
      <vt:lpstr>Calibri</vt:lpstr>
      <vt:lpstr>Constantia</vt:lpstr>
      <vt:lpstr>Freestyle Script</vt:lpstr>
      <vt:lpstr>Lucida Sans</vt:lpstr>
      <vt:lpstr>Wingdings</vt:lpstr>
      <vt:lpstr>Wingdings 2</vt:lpstr>
      <vt:lpstr>Wingdings 3</vt:lpstr>
      <vt:lpstr>Apex</vt:lpstr>
      <vt:lpstr>Worsening cHF – When to Phone a Friend</vt:lpstr>
      <vt:lpstr>Financial Disclosers</vt:lpstr>
      <vt:lpstr>A Tale of Two Patients</vt:lpstr>
      <vt:lpstr>A Tale of Two Patients</vt:lpstr>
      <vt:lpstr>Addressing an Unmet Need</vt:lpstr>
      <vt:lpstr>PowerPoint Presentation</vt:lpstr>
      <vt:lpstr>PowerPoint Presentation</vt:lpstr>
      <vt:lpstr>Perspective</vt:lpstr>
      <vt:lpstr>Referral for Advanced Heart Failure Therapies</vt:lpstr>
      <vt:lpstr>PowerPoint Presentation</vt:lpstr>
      <vt:lpstr>A New Mnemonic</vt:lpstr>
      <vt:lpstr>A Tale of Two Patients</vt:lpstr>
      <vt:lpstr>Referral to BMH-Transplant/MCS</vt:lpstr>
      <vt:lpstr>PowerPoint Presentation</vt:lpstr>
      <vt:lpstr>The Fork in the Road</vt:lpstr>
      <vt:lpstr>PowerPoint Presentation</vt:lpstr>
      <vt:lpstr>Evaluation</vt:lpstr>
      <vt:lpstr>Selection Committee</vt:lpstr>
      <vt:lpstr>Waitlist</vt:lpstr>
      <vt:lpstr>Ventricular Assist Devices</vt:lpstr>
      <vt:lpstr>All About the Patients</vt:lpstr>
      <vt:lpstr>Baptist Advanced Heart Failure Referral Line 901-226-3712</vt:lpstr>
    </vt:vector>
  </TitlesOfParts>
  <Company>Baptist Memorial Health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Advanced Heart failure path</dc:title>
  <dc:creator>wat3568</dc:creator>
  <cp:lastModifiedBy>Marty Jackson</cp:lastModifiedBy>
  <cp:revision>53</cp:revision>
  <cp:lastPrinted>2014-10-10T16:10:17Z</cp:lastPrinted>
  <dcterms:created xsi:type="dcterms:W3CDTF">2014-01-31T19:38:56Z</dcterms:created>
  <dcterms:modified xsi:type="dcterms:W3CDTF">2019-02-18T16:29:59Z</dcterms:modified>
</cp:coreProperties>
</file>